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529" r:id="rId3"/>
    <p:sldId id="535" r:id="rId4"/>
    <p:sldId id="440" r:id="rId5"/>
    <p:sldId id="554" r:id="rId6"/>
    <p:sldId id="442" r:id="rId7"/>
    <p:sldId id="443" r:id="rId8"/>
    <p:sldId id="560" r:id="rId9"/>
    <p:sldId id="561" r:id="rId10"/>
    <p:sldId id="562" r:id="rId11"/>
    <p:sldId id="563" r:id="rId12"/>
    <p:sldId id="564" r:id="rId13"/>
    <p:sldId id="536" r:id="rId14"/>
    <p:sldId id="537" r:id="rId15"/>
    <p:sldId id="538" r:id="rId16"/>
    <p:sldId id="539" r:id="rId17"/>
    <p:sldId id="540" r:id="rId18"/>
    <p:sldId id="542" r:id="rId19"/>
    <p:sldId id="555" r:id="rId20"/>
    <p:sldId id="556" r:id="rId21"/>
    <p:sldId id="544" r:id="rId22"/>
    <p:sldId id="557" r:id="rId23"/>
    <p:sldId id="546" r:id="rId24"/>
    <p:sldId id="547" r:id="rId25"/>
    <p:sldId id="559" r:id="rId26"/>
    <p:sldId id="550" r:id="rId27"/>
    <p:sldId id="551" r:id="rId28"/>
    <p:sldId id="53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BDC3C0"/>
    <a:srgbClr val="1C36A4"/>
    <a:srgbClr val="D32B5F"/>
    <a:srgbClr val="E47899"/>
    <a:srgbClr val="8C643C"/>
    <a:srgbClr val="E686A4"/>
    <a:srgbClr val="352311"/>
    <a:srgbClr val="371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4388" autoAdjust="0"/>
  </p:normalViewPr>
  <p:slideViewPr>
    <p:cSldViewPr>
      <p:cViewPr>
        <p:scale>
          <a:sx n="82" d="100"/>
          <a:sy n="82" d="100"/>
        </p:scale>
        <p:origin x="-936" y="-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57DD0D90-6155-4204-8DC0-79721D667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0FDE74B-2A8B-4C5C-96AC-AD933B08575F}" type="slidenum">
              <a:rPr lang="ru-RU" b="0" smtClean="0"/>
              <a:pPr eaLnBrk="1" hangingPunct="1">
                <a:defRPr/>
              </a:pPr>
              <a:t>2</a:t>
            </a:fld>
            <a:endParaRPr lang="ru-RU" b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7382C-3931-4D14-ACAA-E7BB8E811917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89C701-4F76-43DF-A98C-EA72AD9534F5}" type="slidenum">
              <a:rPr lang="ru-RU" b="0" smtClean="0">
                <a:solidFill>
                  <a:srgbClr val="000000"/>
                </a:solidFill>
              </a:rPr>
              <a:pPr eaLnBrk="1" hangingPunct="1"/>
              <a:t>21</a:t>
            </a:fld>
            <a:endParaRPr lang="ru-RU" b="0" smtClean="0">
              <a:solidFill>
                <a:srgbClr val="000000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A0BA8-5854-457F-836F-6FE8FAE21E47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B6E31-10A4-4187-9A67-67CB4C4F2B71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DBF90E-BEA5-4DDA-80FF-3A9E370168DE}" type="slidenum">
              <a:rPr lang="ru-RU" b="0" smtClean="0"/>
              <a:pPr eaLnBrk="1" hangingPunct="1">
                <a:defRPr/>
              </a:pPr>
              <a:t>4</a:t>
            </a:fld>
            <a:endParaRPr lang="ru-RU" b="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1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1E340-5D20-492A-902D-91BB183FFDD8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1FA5EA-361F-414D-BE8C-6026936AC6D2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EA7E7-F707-4E4F-8ACD-971B146DE7E2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E5FC1-7AB5-4F21-8716-DCB6D631B949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92EEAF-6209-41A1-84EF-85EB11C5680F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567C-BE9F-4259-A84A-D4404B4D4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2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C6E-D0DE-4064-B53B-75017AF8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8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F997-10C2-4D87-B71E-3CDFAF11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1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423BE0-671C-4AB4-9C05-8D93CFADD744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3200652-5C7C-4B89-B8B7-63D94066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3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BF93B6A-018A-4E7C-B9CA-726A0E68A6AC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104768-47E8-4762-A745-DF91E1EFC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1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CB181-DA97-4A87-91F7-A25D458A8152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B151CE-4287-48EE-BF24-6C3C0F7D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8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A733DA-5209-4896-9CA5-7D19E01D92EB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A44922-2072-43B9-995B-994D09B33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44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257B7E-4A4E-43C1-A482-998483A01454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4CE498-17FF-434C-BF77-19D14CF56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0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9F071E-91EA-4E8D-8E4D-5A2C643C4A58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9A18CE-0A9D-4BEF-A051-A7C04A277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20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57D653-0A21-4D71-B1EA-73EA8FFC0EDF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1268A-7BDB-44B8-BC3D-475F75B4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3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D39C-DBF1-4726-A48B-1837CD8F2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6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4825DD-BA63-43E3-8B6B-DA725D99BF1B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DADE72-1319-424A-85E7-6EEF306EF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77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021FE-E0AE-4A35-82A5-3412F3A0E0F9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00EA47-E656-43F8-9031-65DDB13F7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38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7A2B11-34DD-4A4C-A61B-D3293F80E01B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763BBD-A982-4FB8-ADA2-4D301858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96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37198-E885-4C54-9111-AF26E934150F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FC9BA8-1E70-4465-A469-D28BDFA9E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9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9021-B70F-424D-95FB-C3DBB58C8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181-A95B-49B3-91FE-506E78F1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9D8-ED62-420A-A7BD-900EF5727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83C1-98EF-4DB3-91A9-40D705229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8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7E0C-F20E-46AC-A451-C54B2994D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D59-34C9-493F-86E0-D818D27A5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4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FF7A-69D6-4213-9F27-C8A95A20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1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13E3B47-F62D-4BF2-96BF-078F88DA6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AF4DE-E13A-49FE-B76D-756733ACD674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F96B8-7CFE-4157-A1A1-FF9C4F84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hyperlink" Target="http://safesearch.ya.ru/replies.xml?item_no=1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10" Type="http://schemas.openxmlformats.org/officeDocument/2006/relationships/image" Target="../media/image15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431" y="2057400"/>
            <a:ext cx="9155431" cy="216024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04411" y="5097059"/>
            <a:ext cx="565212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Ришат Юнусов, </a:t>
            </a:r>
          </a:p>
          <a:p>
            <a:pPr algn="r"/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Руководитель коммерческого отдела</a:t>
            </a:r>
          </a:p>
          <a:p>
            <a:pPr algn="r"/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Интернет-компания «Симай», г. Уфа</a:t>
            </a:r>
            <a:endParaRPr lang="en-US" sz="2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88044" y="2399904"/>
            <a:ext cx="9143556" cy="1486296"/>
          </a:xfrm>
        </p:spPr>
        <p:txBody>
          <a:bodyPr/>
          <a:lstStyle/>
          <a:p>
            <a:pPr algn="r"/>
            <a:r>
              <a:rPr lang="ru-RU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Современные </a:t>
            </a: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технологии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сайтостроения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решения бизнес-задач</a:t>
            </a:r>
          </a:p>
        </p:txBody>
      </p:sp>
      <p:pic>
        <p:nvPicPr>
          <p:cNvPr id="9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84" y="21061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0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367" y="1"/>
            <a:ext cx="4452938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1120" y="3657600"/>
            <a:ext cx="377799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0" dirty="0">
                <a:latin typeface="Calibri" pitchFamily="34" charset="0"/>
                <a:cs typeface="Calibri" pitchFamily="34" charset="0"/>
              </a:rPr>
              <a:t>Согласно исследованию </a:t>
            </a:r>
            <a:r>
              <a:rPr lang="ru-RU" sz="2200" b="0" dirty="0">
                <a:latin typeface="Calibri" pitchFamily="34" charset="0"/>
                <a:cs typeface="Calibri" pitchFamily="34" charset="0"/>
                <a:hlinkClick r:id="rId4"/>
              </a:rPr>
              <a:t>Яндекс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 за 2011 год  чаще всего </a:t>
            </a:r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зараж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нными 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являются сайты, использующие 3 свободных продукта (D</a:t>
            </a:r>
            <a:r>
              <a:rPr lang="en-US" sz="2200" b="0" dirty="0" err="1">
                <a:latin typeface="Calibri" pitchFamily="34" charset="0"/>
                <a:cs typeface="Calibri" pitchFamily="34" charset="0"/>
              </a:rPr>
              <a:t>atalife</a:t>
            </a:r>
            <a:r>
              <a:rPr lang="en-US" sz="22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b="0" dirty="0">
                <a:latin typeface="Calibri" pitchFamily="34" charset="0"/>
                <a:cs typeface="Calibri" pitchFamily="34" charset="0"/>
              </a:rPr>
              <a:t>D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2200" b="0" dirty="0">
                <a:latin typeface="Calibri" pitchFamily="34" charset="0"/>
                <a:cs typeface="Calibri" pitchFamily="34" charset="0"/>
              </a:rPr>
              <a:t>E)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b="0" dirty="0" err="1" smtClean="0">
                <a:latin typeface="Calibri" pitchFamily="34" charset="0"/>
                <a:cs typeface="Calibri" pitchFamily="34" charset="0"/>
              </a:rPr>
              <a:t>Joomla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! и </a:t>
            </a:r>
            <a:r>
              <a:rPr lang="ru-RU" sz="2200" b="0" dirty="0" err="1">
                <a:latin typeface="Calibri" pitchFamily="34" charset="0"/>
                <a:cs typeface="Calibri" pitchFamily="34" charset="0"/>
              </a:rPr>
              <a:t>Wordpress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).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43578" y="914400"/>
            <a:ext cx="399599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0" dirty="0">
                <a:latin typeface="Calibri" pitchFamily="34" charset="0"/>
                <a:cs typeface="Calibri" pitchFamily="34" charset="0"/>
              </a:rPr>
              <a:t>ИТ-безопасность является одним из безусловных приоритетов разработчиков коммерческих </a:t>
            </a:r>
            <a:r>
              <a:rPr lang="en-US" sz="2200" b="0" dirty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, т.к. гарантией качества</a:t>
            </a:r>
            <a:r>
              <a:rPr lang="en-US" sz="22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продукта выступает бизнес разработчика.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727" y="117427"/>
            <a:ext cx="36083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Безопасность</a:t>
            </a:r>
          </a:p>
        </p:txBody>
      </p:sp>
      <p:pic>
        <p:nvPicPr>
          <p:cNvPr id="9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8" y="220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00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33682" y="1498341"/>
            <a:ext cx="482891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0" dirty="0">
                <a:latin typeface="Calibri" pitchFamily="34" charset="0"/>
                <a:cs typeface="Calibri" pitchFamily="34" charset="0"/>
              </a:rPr>
              <a:t>Практически все крупные разработчики коммерческих продуктов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уже внедрили методологии, которые гарантируют контроль качества на всех этапах разработки программных решений.</a:t>
            </a:r>
          </a:p>
          <a:p>
            <a:pPr>
              <a:defRPr/>
            </a:pPr>
            <a:endParaRPr lang="ru-RU" sz="2000" b="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000" b="0" dirty="0">
                <a:latin typeface="Calibri" pitchFamily="34" charset="0"/>
                <a:cs typeface="Calibri" pitchFamily="34" charset="0"/>
              </a:rPr>
              <a:t>Исходный код продукта тщательно проверяется с начальной стадии и до завершения процесса разработки. Такой контроль в разы эффективнее случайных модификаций кода пулом неуправляемых разработчиков бесплатного ПО.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23" y="1660600"/>
            <a:ext cx="3675062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Calibri" pitchFamily="34" charset="0"/>
              </a:rPr>
              <a:t>Контроль качества</a:t>
            </a:r>
            <a:endParaRPr lang="en-US" sz="3200" dirty="0">
              <a:latin typeface="Verdana" pitchFamily="34" charset="0"/>
            </a:endParaRPr>
          </a:p>
        </p:txBody>
      </p:sp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ня\AppData\Local\Microsoft\Windows\Temporary Internet Files\Content.Outlook\36VJRQY6\arrow (4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4" y="1515845"/>
            <a:ext cx="314090" cy="3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22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997"/>
            <a:ext cx="9166917" cy="686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" y="2258467"/>
            <a:ext cx="9142265" cy="2180861"/>
          </a:xfrm>
          <a:prstGeom prst="roundRect">
            <a:avLst>
              <a:gd name="adj" fmla="val 0"/>
            </a:avLst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591" y="2783761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latin typeface="Calibri" pitchFamily="34" charset="0"/>
                <a:cs typeface="Calibri" pitchFamily="34" charset="0"/>
              </a:rPr>
              <a:t>Какие требования предъявляет клиент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к сайту?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60" y="23845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1494727_x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r="14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" y="5224645"/>
            <a:ext cx="9147955" cy="1633355"/>
          </a:xfrm>
          <a:prstGeom prst="roundRect">
            <a:avLst>
              <a:gd name="adj" fmla="val 0"/>
            </a:avLst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15706" y="5498688"/>
            <a:ext cx="8811811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0" dirty="0">
                <a:latin typeface="Calibri" pitchFamily="34" charset="0"/>
                <a:cs typeface="Calibri" pitchFamily="34" charset="0"/>
              </a:rPr>
              <a:t>Сайт должен быть технологически «продвинутым»</a:t>
            </a:r>
          </a:p>
        </p:txBody>
      </p:sp>
    </p:spTree>
    <p:extLst>
      <p:ext uri="{BB962C8B-B14F-4D97-AF65-F5344CB8AC3E}">
        <p14:creationId xmlns:p14="http://schemas.microsoft.com/office/powerpoint/2010/main" val="5138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dirty="0">
                <a:latin typeface="Calibri" pitchFamily="34" charset="0"/>
                <a:cs typeface="Calibri" pitchFamily="34" charset="0"/>
              </a:rPr>
              <a:t>Платформа 1С-Битрикс – технологически зрелое решение</a:t>
            </a:r>
          </a:p>
        </p:txBody>
      </p:sp>
      <p:pic>
        <p:nvPicPr>
          <p:cNvPr id="1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1"/>
          <p:cNvSpPr>
            <a:spLocks noGrp="1"/>
          </p:cNvSpPr>
          <p:nvPr>
            <p:ph idx="1"/>
          </p:nvPr>
        </p:nvSpPr>
        <p:spPr>
          <a:xfrm>
            <a:off x="2667000" y="1391981"/>
            <a:ext cx="6477000" cy="4525963"/>
          </a:xfrm>
        </p:spPr>
        <p:txBody>
          <a:bodyPr/>
          <a:lstStyle/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</a:pPr>
            <a:r>
              <a:rPr lang="ru-RU" sz="2800" dirty="0" smtClean="0">
                <a:latin typeface="Calibri"/>
                <a:cs typeface="Calibri"/>
              </a:rPr>
              <a:t>Готовый функционал</a:t>
            </a:r>
          </a:p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  <a:buNone/>
            </a:pPr>
            <a:r>
              <a:rPr lang="ru-RU" sz="1600" dirty="0" smtClean="0">
                <a:latin typeface="Calibri"/>
                <a:cs typeface="Calibri"/>
              </a:rPr>
              <a:t>	В платформе более 1000 готовых функциональных возможностей для всего сайта. Не требуется разработка магазина с нуля.</a:t>
            </a:r>
            <a:endParaRPr lang="ru-RU" sz="1400" dirty="0" smtClean="0">
              <a:latin typeface="Calibri"/>
              <a:cs typeface="Calibri"/>
            </a:endParaRPr>
          </a:p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</a:pPr>
            <a:r>
              <a:rPr lang="ru-RU" sz="2800" dirty="0" smtClean="0">
                <a:latin typeface="Calibri"/>
                <a:cs typeface="Calibri"/>
              </a:rPr>
              <a:t>Быстрый запуск</a:t>
            </a:r>
          </a:p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  <a:buNone/>
            </a:pPr>
            <a:r>
              <a:rPr lang="ru-RU" sz="1600" dirty="0" smtClean="0">
                <a:latin typeface="Calibri"/>
                <a:cs typeface="Calibri"/>
              </a:rPr>
              <a:t>	Установка занимает всего 4 часа. Мастер запуска помогает быстро все настроить. </a:t>
            </a:r>
          </a:p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</a:pPr>
            <a:r>
              <a:rPr lang="ru-RU" sz="2800" dirty="0" smtClean="0">
                <a:latin typeface="Calibri"/>
                <a:cs typeface="Calibri"/>
              </a:rPr>
              <a:t>Высокая производительность</a:t>
            </a:r>
          </a:p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  <a:buNone/>
            </a:pPr>
            <a:r>
              <a:rPr lang="ru-RU" sz="1600" dirty="0" smtClean="0">
                <a:latin typeface="Calibri"/>
                <a:cs typeface="Calibri"/>
              </a:rPr>
              <a:t>	Сайт выдерживает пиковые нагрузки.</a:t>
            </a:r>
            <a:endParaRPr lang="ru-RU" sz="1800" dirty="0" smtClean="0">
              <a:latin typeface="Calibri"/>
              <a:cs typeface="Calibri"/>
            </a:endParaRPr>
          </a:p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</a:pPr>
            <a:r>
              <a:rPr lang="ru-RU" sz="2800" dirty="0" smtClean="0">
                <a:latin typeface="Calibri"/>
                <a:cs typeface="Calibri"/>
              </a:rPr>
              <a:t>Безопасность сайта</a:t>
            </a:r>
          </a:p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  <a:buNone/>
            </a:pPr>
            <a:r>
              <a:rPr lang="ru-RU" sz="1600" dirty="0" smtClean="0">
                <a:latin typeface="Calibri"/>
                <a:cs typeface="Calibri"/>
              </a:rPr>
              <a:t>	Сайт не взломают через «движок».</a:t>
            </a:r>
          </a:p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</a:pPr>
            <a:r>
              <a:rPr lang="ru-RU" sz="2800" dirty="0" smtClean="0">
                <a:latin typeface="Calibri"/>
                <a:cs typeface="Calibri"/>
              </a:rPr>
              <a:t>Свой каталог веб-приложений</a:t>
            </a:r>
          </a:p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  <a:buNone/>
            </a:pPr>
            <a:r>
              <a:rPr lang="ru-RU" sz="1600" dirty="0" smtClean="0">
                <a:latin typeface="Calibri"/>
                <a:cs typeface="Calibri"/>
              </a:rPr>
              <a:t>	Возможность быстро развивать сайт, предлагать клиентам новые возможности</a:t>
            </a:r>
          </a:p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</a:pPr>
            <a:r>
              <a:rPr lang="ru-RU" sz="2800" dirty="0" smtClean="0">
                <a:latin typeface="Calibri"/>
                <a:cs typeface="Calibri"/>
              </a:rPr>
              <a:t>Партнерская сеть</a:t>
            </a:r>
          </a:p>
          <a:p>
            <a:pPr marL="269875" indent="-17938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60000"/>
              <a:buNone/>
            </a:pPr>
            <a:r>
              <a:rPr lang="ru-RU" sz="1600" dirty="0" smtClean="0">
                <a:latin typeface="Calibri"/>
                <a:cs typeface="Calibri"/>
              </a:rPr>
              <a:t>	Легко сменить разработчика проекта</a:t>
            </a:r>
            <a:endParaRPr lang="ru-RU" sz="1600" dirty="0">
              <a:latin typeface="Calibri"/>
              <a:cs typeface="Calibri"/>
            </a:endParaRPr>
          </a:p>
        </p:txBody>
      </p:sp>
      <p:pic>
        <p:nvPicPr>
          <p:cNvPr id="13" name="Изображение 12" descr="box-bu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286825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" y="3611"/>
            <a:ext cx="9144000" cy="685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" y="5181600"/>
            <a:ext cx="9147955" cy="1676400"/>
          </a:xfrm>
          <a:prstGeom prst="roundRect">
            <a:avLst>
              <a:gd name="adj" fmla="val 0"/>
            </a:avLst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8600" y="5334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3600" b="0" dirty="0" smtClean="0">
                <a:latin typeface="Calibri" pitchFamily="34" charset="0"/>
                <a:cs typeface="Calibri" pitchFamily="34" charset="0"/>
              </a:rPr>
              <a:t>Сайт должен быть прост в управлении</a:t>
            </a:r>
            <a:endParaRPr lang="ru-RU" sz="36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712837" y="1464178"/>
            <a:ext cx="3554364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200" b="0" dirty="0">
                <a:latin typeface="Calibri" pitchFamily="34" charset="0"/>
                <a:cs typeface="Calibri" pitchFamily="34" charset="0"/>
              </a:rPr>
              <a:t>С помощью визуального редактора вы можете изменять свои страницы на сайте в режиме реального времени - прямо через браузер. </a:t>
            </a:r>
          </a:p>
          <a:p>
            <a:endParaRPr lang="ru-RU" sz="2200" b="0" dirty="0">
              <a:latin typeface="Calibri" pitchFamily="34" charset="0"/>
              <a:cs typeface="Calibri" pitchFamily="34" charset="0"/>
            </a:endParaRPr>
          </a:p>
          <a:p>
            <a:r>
              <a:rPr lang="ru-RU" sz="2200" b="0" dirty="0">
                <a:latin typeface="Calibri" pitchFamily="34" charset="0"/>
                <a:cs typeface="Calibri" pitchFamily="34" charset="0"/>
              </a:rPr>
              <a:t>Редактор позволяет не просто править и форматировать обычный текст, но и работать с визуальными компонентами. </a:t>
            </a:r>
          </a:p>
        </p:txBody>
      </p:sp>
      <p:pic>
        <p:nvPicPr>
          <p:cNvPr id="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Calibri" pitchFamily="34" charset="0"/>
                <a:cs typeface="Calibri" pitchFamily="34" charset="0"/>
              </a:rPr>
              <a:t>Визуальный редактор</a:t>
            </a:r>
            <a:endParaRPr lang="ru-RU" sz="3200" dirty="0"/>
          </a:p>
        </p:txBody>
      </p:sp>
      <p:pic>
        <p:nvPicPr>
          <p:cNvPr id="15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Аня\AppData\Local\Microsoft\Windows\Temporary Internet Files\Content.Outlook\36VJRQY6\arrow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4" y="1515845"/>
            <a:ext cx="314090" cy="3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 descr="Снимок экрана 2012-11-07 в 23.17.1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46" y="1676400"/>
            <a:ext cx="461475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2-11-07 в 23.23.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>
          <a:xfrm>
            <a:off x="838199" y="3810000"/>
            <a:ext cx="7794647" cy="3048000"/>
          </a:xfrm>
          <a:prstGeom prst="rect">
            <a:avLst/>
          </a:prstGeom>
        </p:spPr>
      </p:pic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727583" y="1455841"/>
            <a:ext cx="829469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0" dirty="0">
                <a:latin typeface="Calibri" pitchFamily="34" charset="0"/>
                <a:cs typeface="Calibri" pitchFamily="34" charset="0"/>
              </a:rPr>
              <a:t>Поисковый модуль осуществляет индексирование и поиск информации на сайте. Работает мгновенный поиск по заголовкам - новостей, блогов, групп, разделов и т.д. </a:t>
            </a:r>
          </a:p>
          <a:p>
            <a:endParaRPr lang="ru-RU" sz="2000" b="0" dirty="0">
              <a:latin typeface="Calibri" pitchFamily="34" charset="0"/>
              <a:cs typeface="Calibri" pitchFamily="34" charset="0"/>
            </a:endParaRPr>
          </a:p>
          <a:p>
            <a:r>
              <a:rPr lang="ru-RU" sz="2000" b="0" dirty="0">
                <a:latin typeface="Calibri" pitchFamily="34" charset="0"/>
                <a:cs typeface="Calibri" pitchFamily="34" charset="0"/>
              </a:rPr>
              <a:t>При этом существенно облегчается и упрощается поиск нужных документов, тематических обсуждений и прочего материала на вашем сайте. </a:t>
            </a:r>
          </a:p>
        </p:txBody>
      </p:sp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Calibri" pitchFamily="34" charset="0"/>
                <a:cs typeface="Calibri" pitchFamily="34" charset="0"/>
              </a:rPr>
              <a:t>Морфологический поиск по сайту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ня\AppData\Local\Microsoft\Windows\Temporary Internet Files\Content.Outlook\36VJRQY6\arrow (4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4" y="1515845"/>
            <a:ext cx="314090" cy="3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338" y="1440547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Социальный поиск разработан по 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собственной методике вычисления авторитетов пользователей в сообществе и рейтинга </a:t>
            </a:r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контента.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Самый 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ценный с точки зрения сообщества контент всегда выводится первым в результатах поиска.</a:t>
            </a:r>
          </a:p>
          <a:p>
            <a:endParaRPr lang="en-US" sz="22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ru-RU" sz="2200" b="0" dirty="0">
                <a:latin typeface="Calibri" pitchFamily="34" charset="0"/>
                <a:cs typeface="Calibri" pitchFamily="34" charset="0"/>
              </a:rPr>
              <a:t>Рейтинг контента зависит от количества и «веса» голосов.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ru-RU" sz="2200" b="0" dirty="0">
                <a:latin typeface="Calibri" pitchFamily="34" charset="0"/>
                <a:cs typeface="Calibri" pitchFamily="34" charset="0"/>
              </a:rPr>
              <a:t>Пересчет рейтинга происходит каждый раз при нажатии кнопок «Мне нравится» или «Больше не нравится».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ru-RU" sz="2200" b="0" dirty="0">
                <a:latin typeface="Calibri" pitchFamily="34" charset="0"/>
                <a:cs typeface="Calibri" pitchFamily="34" charset="0"/>
              </a:rPr>
              <a:t>При этом фиксируется кто именно из пользователей голосовал и учитывается «вес» этого пользователя в сообществе. </a:t>
            </a:r>
            <a:endParaRPr lang="en-US" sz="2200" b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Вес» пользователя зависит от его положения в сообществе - авторитета, кармы, популярности, </a:t>
            </a:r>
            <a:r>
              <a:rPr lang="ru-RU" sz="2200" b="0" dirty="0" smtClean="0">
                <a:latin typeface="Calibri" pitchFamily="34" charset="0"/>
                <a:cs typeface="Calibri" pitchFamily="34" charset="0"/>
              </a:rPr>
              <a:t>активности</a:t>
            </a:r>
            <a:r>
              <a:rPr lang="ru-RU" sz="2200" b="0" dirty="0">
                <a:latin typeface="Calibri" pitchFamily="34" charset="0"/>
                <a:cs typeface="Calibri" pitchFamily="34" charset="0"/>
              </a:rPr>
              <a:t>.</a:t>
            </a:r>
            <a:endParaRPr lang="en-US" sz="22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ня\AppData\Local\Microsoft\Windows\Temporary Internet Files\Content.Outlook\36VJRQY6\arrow (4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4" y="1515845"/>
            <a:ext cx="314090" cy="3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latin typeface="Calibri" pitchFamily="34" charset="0"/>
                <a:cs typeface="Calibri" pitchFamily="34" charset="0"/>
              </a:rPr>
              <a:t>Социальный поиск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по сайту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604" y="1469948"/>
            <a:ext cx="426673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dirty="0">
                <a:latin typeface="Calibri" pitchFamily="34" charset="0"/>
                <a:cs typeface="Calibri" pitchFamily="34" charset="0"/>
              </a:rPr>
              <a:t>«Фотогалерея 2.0» - это современный и удобный инструмент для создания и управления фотоальбомами у вас на сайте. </a:t>
            </a:r>
          </a:p>
          <a:p>
            <a:pPr>
              <a:defRPr/>
            </a:pPr>
            <a:r>
              <a:rPr lang="ru-RU" sz="1600" b="0" dirty="0" smtClean="0">
                <a:latin typeface="Calibri" pitchFamily="34" charset="0"/>
                <a:cs typeface="Calibri" pitchFamily="34" charset="0"/>
              </a:rPr>
              <a:t>Загружайте </a:t>
            </a:r>
            <a:r>
              <a:rPr lang="ru-RU" sz="1600" b="0" dirty="0">
                <a:latin typeface="Calibri" pitchFamily="34" charset="0"/>
                <a:cs typeface="Calibri" pitchFamily="34" charset="0"/>
              </a:rPr>
              <a:t>ваши фотографии быстро и удобно, используя 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Flash-</a:t>
            </a:r>
            <a:r>
              <a:rPr lang="ru-RU" sz="1600" b="0" dirty="0">
                <a:latin typeface="Calibri" pitchFamily="34" charset="0"/>
                <a:cs typeface="Calibri" pitchFamily="34" charset="0"/>
              </a:rPr>
              <a:t>загрузчик , проводите голосование и добавляйте комментарии</a:t>
            </a:r>
            <a:r>
              <a:rPr lang="ru-RU" sz="1600" b="0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pPr>
              <a:defRPr/>
            </a:pPr>
            <a:endParaRPr lang="ru-RU" sz="1600" b="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Массовая 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загрузка 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изображений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0" dirty="0">
                <a:latin typeface="Calibri" pitchFamily="34" charset="0"/>
                <a:cs typeface="Calibri" pitchFamily="34" charset="0"/>
              </a:rPr>
              <a:t>Flash-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загрузчик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Слайдер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0" dirty="0" err="1" smtClean="0">
                <a:latin typeface="Calibri" pitchFamily="34" charset="0"/>
                <a:cs typeface="Calibri" pitchFamily="34" charset="0"/>
              </a:rPr>
              <a:t>Предзагрузка</a:t>
            </a:r>
            <a:endParaRPr lang="ru-RU" sz="2000" b="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0" dirty="0">
                <a:latin typeface="Calibri" pitchFamily="34" charset="0"/>
                <a:cs typeface="Calibri" pitchFamily="34" charset="0"/>
              </a:rPr>
              <a:t>Голосование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Комментарии (уходят сразу в Живую ленту)</a:t>
            </a:r>
            <a:endParaRPr lang="ru-RU" sz="2000" b="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0" dirty="0">
                <a:latin typeface="Calibri" pitchFamily="34" charset="0"/>
                <a:cs typeface="Calibri" pitchFamily="34" charset="0"/>
              </a:rPr>
              <a:t>Многопользовательские галереи (фотобанк)</a:t>
            </a:r>
          </a:p>
        </p:txBody>
      </p:sp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70" y="1584402"/>
            <a:ext cx="3913719" cy="287087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Calibri" pitchFamily="34" charset="0"/>
                <a:cs typeface="Calibri" pitchFamily="34" charset="0"/>
              </a:rPr>
              <a:t>Фотогалерея 2.0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C:\Users\Аня\AppData\Local\Microsoft\Windows\Temporary Internet Files\Content.Outlook\36VJRQY6\arrow (4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4" y="1515845"/>
            <a:ext cx="314090" cy="3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6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atalia\Downloads\4844946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-12478"/>
            <a:ext cx="9154441" cy="68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4566061" y="-11875"/>
            <a:ext cx="4588824" cy="6875813"/>
          </a:xfrm>
          <a:prstGeom prst="rect">
            <a:avLst/>
          </a:prstGeom>
          <a:solidFill>
            <a:srgbClr val="FFFFFF">
              <a:alpha val="94118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92195" y="289463"/>
            <a:ext cx="4151804" cy="642937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Сайт -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это часть бизнеса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63" name="TextBox 8"/>
          <p:cNvSpPr txBox="1">
            <a:spLocks noChangeArrowheads="1"/>
          </p:cNvSpPr>
          <p:nvPr/>
        </p:nvSpPr>
        <p:spPr bwMode="auto">
          <a:xfrm>
            <a:off x="5029200" y="2057400"/>
            <a:ext cx="383857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Безопасность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  Управление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Коммуникации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Web 2.0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Мобильность</a:t>
            </a:r>
            <a:r>
              <a:rPr lang="ru-RU" sz="32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0" dirty="0" smtClean="0">
                <a:latin typeface="Calibri" pitchFamily="34" charset="0"/>
                <a:cs typeface="Calibri" pitchFamily="34" charset="0"/>
              </a:rPr>
              <a:t>Интернет-магазин 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Социальная сеть </a:t>
            </a:r>
            <a:r>
              <a:rPr lang="ru-RU" sz="2000" b="0" dirty="0" err="1" smtClean="0">
                <a:latin typeface="Calibri" pitchFamily="34" charset="0"/>
                <a:cs typeface="Calibri" pitchFamily="34" charset="0"/>
              </a:rPr>
              <a:t>Многосайтовость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Производительность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Поиск </a:t>
            </a:r>
            <a:r>
              <a:rPr lang="ru-RU" sz="2800" b="0" dirty="0" smtClean="0">
                <a:latin typeface="Calibri" pitchFamily="34" charset="0"/>
                <a:cs typeface="Calibri" pitchFamily="34" charset="0"/>
              </a:rPr>
              <a:t>Веб-кластер</a:t>
            </a:r>
            <a:r>
              <a:rPr lang="ru-RU" sz="3200" b="0" dirty="0" smtClean="0">
                <a:latin typeface="Calibri" pitchFamily="34" charset="0"/>
                <a:cs typeface="Calibri" pitchFamily="34" charset="0"/>
              </a:rPr>
              <a:t> Интеграция с 1С</a:t>
            </a:r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4566061" y="968514"/>
            <a:ext cx="43017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2000" b="0" dirty="0">
                <a:latin typeface="Calibri" pitchFamily="34" charset="0"/>
                <a:cs typeface="Calibri" pitchFamily="34" charset="0"/>
              </a:rPr>
              <a:t>Управляйте 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сайтом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быстро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, просто и эффективно</a:t>
            </a:r>
            <a:r>
              <a:rPr lang="ru-RU" sz="1800" b="0" dirty="0">
                <a:latin typeface="Calibri" pitchFamily="34" charset="0"/>
                <a:cs typeface="Calibri" pitchFamily="34" charset="0"/>
              </a:rPr>
              <a:t>!</a:t>
            </a:r>
          </a:p>
        </p:txBody>
      </p:sp>
      <p:pic>
        <p:nvPicPr>
          <p:cNvPr id="11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65" y="489154"/>
            <a:ext cx="26263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8654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4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alia\Downloads\6895155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3" y="0"/>
            <a:ext cx="9157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" y="5181600"/>
            <a:ext cx="9147955" cy="1676400"/>
          </a:xfrm>
          <a:prstGeom prst="roundRect">
            <a:avLst>
              <a:gd name="adj" fmla="val 0"/>
            </a:avLst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28600" y="5410200"/>
            <a:ext cx="7093292" cy="107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3600" b="0" dirty="0" smtClean="0">
                <a:latin typeface="Calibri" pitchFamily="34" charset="0"/>
                <a:cs typeface="Calibri" pitchFamily="34" charset="0"/>
              </a:rPr>
              <a:t>Сайт должен быть</a:t>
            </a:r>
            <a:r>
              <a:rPr lang="en-US" sz="36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0" dirty="0" smtClean="0">
                <a:latin typeface="Calibri" pitchFamily="34" charset="0"/>
                <a:cs typeface="Calibri" pitchFamily="34" charset="0"/>
              </a:rPr>
              <a:t>безопасным</a:t>
            </a:r>
            <a:endParaRPr lang="ru-RU" sz="36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ia\Downloads\5905872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49" y="1374574"/>
            <a:ext cx="4206657" cy="38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Прямоугольник 3"/>
          <p:cNvSpPr>
            <a:spLocks noChangeArrowheads="1"/>
          </p:cNvSpPr>
          <p:nvPr/>
        </p:nvSpPr>
        <p:spPr bwMode="auto">
          <a:xfrm>
            <a:off x="318381" y="1397134"/>
            <a:ext cx="4976884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Web Application Firewall (</a:t>
            </a:r>
            <a:r>
              <a:rPr lang="ru-RU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Проактивный фильтр защиты от атак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</a:t>
            </a:r>
            <a:endParaRPr lang="ru-RU" sz="20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ru-RU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Веб-антивирус</a:t>
            </a:r>
          </a:p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ru-RU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Аутентификация и система составных паролей </a:t>
            </a:r>
            <a:endParaRPr lang="ru-RU" sz="2000" b="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ru-RU" sz="2000" b="0" dirty="0">
                <a:solidFill>
                  <a:srgbClr val="000000"/>
                </a:solidFill>
                <a:latin typeface="Calibri" pitchFamily="34" charset="0"/>
              </a:rPr>
              <a:t>Безопасная авторизация без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SSL</a:t>
            </a:r>
          </a:p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ru-RU" sz="20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Технология </a:t>
            </a:r>
            <a:r>
              <a:rPr lang="ru-RU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защиты сессии пользователя</a:t>
            </a:r>
          </a:p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ru-RU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Активная реакция на вторжение</a:t>
            </a:r>
          </a:p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ru-RU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Контроль целостности системы</a:t>
            </a:r>
          </a:p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ru-RU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Защита от фишинга</a:t>
            </a:r>
          </a:p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ru-RU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Шифрование данных</a:t>
            </a:r>
          </a:p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ru-RU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Групповые политики безопасности </a:t>
            </a:r>
          </a:p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ru-RU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Защита при регистрации и авторизации</a:t>
            </a:r>
          </a:p>
          <a:p>
            <a:pPr marL="358775" indent="-358775">
              <a:spcBef>
                <a:spcPts val="400"/>
              </a:spcBef>
              <a:buSzPct val="120000"/>
              <a:buBlip>
                <a:blip r:embed="rId4"/>
              </a:buBlip>
            </a:pPr>
            <a:r>
              <a:rPr lang="ru-RU" sz="20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Журнал событий</a:t>
            </a:r>
          </a:p>
        </p:txBody>
      </p:sp>
      <p:sp>
        <p:nvSpPr>
          <p:cNvPr id="6" name="Знак запрета 5"/>
          <p:cNvSpPr/>
          <p:nvPr/>
        </p:nvSpPr>
        <p:spPr>
          <a:xfrm>
            <a:off x="5684520" y="1881976"/>
            <a:ext cx="2706650" cy="2642797"/>
          </a:xfrm>
          <a:prstGeom prst="noSmoking">
            <a:avLst>
              <a:gd name="adj" fmla="val 7349"/>
            </a:avLst>
          </a:prstGeom>
          <a:solidFill>
            <a:srgbClr val="D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800" dirty="0">
                <a:solidFill>
                  <a:srgbClr val="00091A"/>
                </a:solidFill>
                <a:latin typeface="Calibri" pitchFamily="34" charset="0"/>
                <a:cs typeface="Calibri" pitchFamily="34" charset="0"/>
              </a:rPr>
              <a:t>Комплекс «Проактивная защита» Инструменты безопасности</a:t>
            </a:r>
            <a:endParaRPr lang="ru-RU" sz="2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" y="-8906"/>
            <a:ext cx="9146176" cy="686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" y="5181600"/>
            <a:ext cx="9147955" cy="1676400"/>
          </a:xfrm>
          <a:prstGeom prst="roundRect">
            <a:avLst>
              <a:gd name="adj" fmla="val 0"/>
            </a:avLst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3552" y="5107860"/>
            <a:ext cx="8793904" cy="1295400"/>
          </a:xfrm>
        </p:spPr>
        <p:txBody>
          <a:bodyPr/>
          <a:lstStyle/>
          <a:p>
            <a:pPr algn="l">
              <a:defRPr/>
            </a:pPr>
            <a:r>
              <a:rPr lang="ru-RU" sz="3600" dirty="0">
                <a:latin typeface="Calibri" pitchFamily="34" charset="0"/>
                <a:cs typeface="Calibri" pitchFamily="34" charset="0"/>
              </a:rPr>
              <a:t> </a:t>
            </a:r>
            <a:br>
              <a:rPr lang="ru-RU" sz="3600" dirty="0">
                <a:latin typeface="Calibri" pitchFamily="34" charset="0"/>
                <a:cs typeface="Calibri" pitchFamily="34" charset="0"/>
              </a:rPr>
            </a:br>
            <a:r>
              <a:rPr lang="ru-RU" sz="3600" dirty="0">
                <a:latin typeface="Calibri" pitchFamily="34" charset="0"/>
                <a:cs typeface="Calibri" pitchFamily="34" charset="0"/>
              </a:rPr>
              <a:t>Сайт должен выдерживать высокие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8843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609600" y="1981200"/>
            <a:ext cx="683927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SzPct val="120000"/>
              <a:buBlip>
                <a:blip r:embed="rId3"/>
              </a:buBlip>
              <a:defRPr/>
            </a:pPr>
            <a:r>
              <a:rPr lang="ru-RU" sz="2800" b="0" dirty="0">
                <a:latin typeface="Calibri" pitchFamily="34" charset="0"/>
                <a:cs typeface="Calibri" pitchFamily="34" charset="0"/>
              </a:rPr>
              <a:t>Монитор Производительности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SzPct val="120000"/>
              <a:buBlip>
                <a:blip r:embed="rId3"/>
              </a:buBlip>
              <a:defRPr/>
            </a:pPr>
            <a:r>
              <a:rPr lang="ru-RU" sz="2800" b="0" dirty="0">
                <a:latin typeface="Calibri" pitchFamily="34" charset="0"/>
                <a:cs typeface="Calibri" pitchFamily="34" charset="0"/>
              </a:rPr>
              <a:t>Виртуальная машина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SzPct val="120000"/>
              <a:buBlip>
                <a:blip r:embed="rId3"/>
              </a:buBlip>
              <a:defRPr/>
            </a:pPr>
            <a:r>
              <a:rPr lang="ru-RU" sz="2800" b="0" dirty="0">
                <a:latin typeface="Calibri" pitchFamily="34" charset="0"/>
                <a:cs typeface="Calibri" pitchFamily="34" charset="0"/>
              </a:rPr>
              <a:t>Технология </a:t>
            </a:r>
            <a:r>
              <a:rPr lang="ru-RU" sz="2800" b="0" dirty="0" smtClean="0">
                <a:latin typeface="Calibri" pitchFamily="34" charset="0"/>
                <a:cs typeface="Calibri" pitchFamily="34" charset="0"/>
              </a:rPr>
              <a:t>кеширования</a:t>
            </a:r>
            <a:endParaRPr lang="ru-RU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309721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Комплекс технологий и модулей, обеспечивающих непрерывную работу интернет-проекта</a:t>
            </a:r>
          </a:p>
        </p:txBody>
      </p:sp>
      <p:pic>
        <p:nvPicPr>
          <p:cNvPr id="8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516058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7927967_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8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" y="5181600"/>
            <a:ext cx="9147955" cy="16764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30578" y="5404056"/>
            <a:ext cx="8686800" cy="114300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Сайт должен быть современным</a:t>
            </a:r>
          </a:p>
        </p:txBody>
      </p:sp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63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93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3099" y="1128878"/>
            <a:ext cx="6485363" cy="662881"/>
          </a:xfrm>
        </p:spPr>
        <p:txBody>
          <a:bodyPr/>
          <a:lstStyle/>
          <a:p>
            <a:pPr marL="342900" indent="-342900" eaLnBrk="1" hangingPunct="1">
              <a:buSzPct val="120000"/>
              <a:buBlip>
                <a:blip r:embed="rId3"/>
              </a:buBlip>
              <a:defRPr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Интеграция с социальными сервисами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796" name="Picture 2" descr="C:\Users\Natalia\Pictures\screens\соцсети\social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59" y="1343533"/>
            <a:ext cx="1680261" cy="102199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Прямоугольник 2"/>
          <p:cNvSpPr>
            <a:spLocks noChangeArrowheads="1"/>
          </p:cNvSpPr>
          <p:nvPr/>
        </p:nvSpPr>
        <p:spPr bwMode="auto">
          <a:xfrm>
            <a:off x="695300" y="1628763"/>
            <a:ext cx="55801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7312">
              <a:defRPr/>
            </a:pPr>
            <a:r>
              <a:rPr lang="ru-RU" sz="1400" b="0" dirty="0" smtClean="0">
                <a:latin typeface="Calibri" pitchFamily="34" charset="0"/>
                <a:cs typeface="Calibri" pitchFamily="34" charset="0"/>
              </a:rPr>
              <a:t>У пользователей вашего сайта есть возможность </a:t>
            </a:r>
            <a:r>
              <a:rPr lang="ru-RU" sz="1400" b="0" dirty="0">
                <a:latin typeface="Calibri" pitchFamily="34" charset="0"/>
                <a:cs typeface="Calibri" pitchFamily="34" charset="0"/>
              </a:rPr>
              <a:t>авторизоваться под уже существующим аккаунтом из </a:t>
            </a:r>
            <a:r>
              <a:rPr lang="ru-RU" sz="1400" b="0" dirty="0" smtClean="0">
                <a:latin typeface="Calibri" pitchFamily="34" charset="0"/>
                <a:cs typeface="Calibri" pitchFamily="34" charset="0"/>
              </a:rPr>
              <a:t>популярных соцсетей и внешних сервисов</a:t>
            </a: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: Facebook</a:t>
            </a:r>
            <a:r>
              <a:rPr lang="ru-RU" sz="1400" b="0" dirty="0" smtClean="0">
                <a:latin typeface="Calibri" pitchFamily="34" charset="0"/>
                <a:cs typeface="Calibri" pitchFamily="34" charset="0"/>
              </a:rPr>
              <a:t>, Вконтакте, МойМир@</a:t>
            </a: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Mail.Ru</a:t>
            </a:r>
            <a:r>
              <a:rPr lang="ru-RU" sz="1400" b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Twitter</a:t>
            </a:r>
            <a:r>
              <a:rPr lang="ru-RU" sz="1400" b="0" dirty="0" smtClean="0">
                <a:latin typeface="Calibri" pitchFamily="34" charset="0"/>
                <a:cs typeface="Calibri" pitchFamily="34" charset="0"/>
              </a:rPr>
              <a:t>, Яндекс, </a:t>
            </a: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Mail.ru</a:t>
            </a:r>
            <a:r>
              <a:rPr lang="en-US" sz="1400" b="0" dirty="0">
                <a:latin typeface="Calibri" pitchFamily="34" charset="0"/>
                <a:cs typeface="Calibri" pitchFamily="34" charset="0"/>
              </a:rPr>
              <a:t>.</a:t>
            </a:r>
            <a:endParaRPr lang="ru-RU" sz="1400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600" y="2660055"/>
            <a:ext cx="377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SzPct val="120000"/>
              <a:buBlip>
                <a:blip r:embed="rId3"/>
              </a:buBlip>
              <a:defRPr/>
            </a:pP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Социальная сеть </a:t>
            </a:r>
            <a:endParaRPr lang="ru-RU" sz="2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546" y="3081297"/>
            <a:ext cx="5235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0" dirty="0">
                <a:latin typeface="Calibri" pitchFamily="34" charset="0"/>
                <a:cs typeface="Calibri" pitchFamily="34" charset="0"/>
              </a:rPr>
              <a:t>Вы можете организовывать сообщества на сайте, создавать рабочие группы, обмениваться личными сообщениями и размещать личные документы и фото на странице своего профиля.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15" y="2568211"/>
            <a:ext cx="1705549" cy="1026172"/>
          </a:xfrm>
          <a:prstGeom prst="roundRect">
            <a:avLst>
              <a:gd name="adj" fmla="val 4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6096" y="4156426"/>
            <a:ext cx="377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SzPct val="120000"/>
              <a:buBlip>
                <a:blip r:embed="rId3"/>
              </a:buBlip>
              <a:defRPr/>
            </a:pP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Блоги</a:t>
            </a:r>
            <a:endParaRPr lang="ru-RU" sz="2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9217" y="4588595"/>
            <a:ext cx="5431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0" dirty="0">
                <a:latin typeface="Calibri" pitchFamily="34" charset="0"/>
                <a:cs typeface="Calibri" pitchFamily="34" charset="0"/>
              </a:rPr>
              <a:t>Возможность создавать неограниченное число блогов, распределять права на создание блога, </a:t>
            </a:r>
            <a:r>
              <a:rPr lang="ru-RU" sz="1400" b="0" dirty="0" smtClean="0">
                <a:latin typeface="Calibri" pitchFamily="34" charset="0"/>
                <a:cs typeface="Calibri" pitchFamily="34" charset="0"/>
              </a:rPr>
              <a:t>администрирование блога</a:t>
            </a:r>
            <a:r>
              <a:rPr lang="ru-RU" sz="1400" b="0" dirty="0">
                <a:latin typeface="Calibri" pitchFamily="34" charset="0"/>
                <a:cs typeface="Calibri" pitchFamily="34" charset="0"/>
              </a:rPr>
              <a:t>, возможность писать сообщения, комментировать чужие сообщения, читать </a:t>
            </a:r>
            <a:r>
              <a:rPr lang="ru-RU" sz="1400" b="0" dirty="0" smtClean="0">
                <a:latin typeface="Calibri" pitchFamily="34" charset="0"/>
                <a:cs typeface="Calibri" pitchFamily="34" charset="0"/>
              </a:rPr>
              <a:t>блог.</a:t>
            </a:r>
            <a:endParaRPr lang="ru-RU" sz="1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70693" y="5563309"/>
            <a:ext cx="377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SzPct val="120000"/>
              <a:buBlip>
                <a:blip r:embed="rId3"/>
              </a:buBlip>
              <a:defRPr/>
            </a:pP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Кнопка «Мне нравится!»</a:t>
            </a:r>
            <a:endParaRPr lang="ru-RU" sz="2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1173" y="599547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0" dirty="0">
                <a:latin typeface="Calibri" pitchFamily="34" charset="0"/>
                <a:cs typeface="Calibri" pitchFamily="34" charset="0"/>
              </a:rPr>
              <a:t>Возможность оценить контент </a:t>
            </a:r>
            <a:r>
              <a:rPr lang="ru-RU" sz="1400" b="0" dirty="0" smtClean="0">
                <a:latin typeface="Calibri" pitchFamily="34" charset="0"/>
                <a:cs typeface="Calibri" pitchFamily="34" charset="0"/>
              </a:rPr>
              <a:t>развивает </a:t>
            </a:r>
            <a:r>
              <a:rPr lang="ru-RU" sz="1400" b="0" dirty="0">
                <a:latin typeface="Calibri" pitchFamily="34" charset="0"/>
                <a:cs typeface="Calibri" pitchFamily="34" charset="0"/>
              </a:rPr>
              <a:t>систему рейтингов для определения внимания пользователей и значимости контента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88" y="5356619"/>
            <a:ext cx="1722428" cy="1123322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15" y="3867256"/>
            <a:ext cx="1692905" cy="11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Calibri" pitchFamily="34" charset="0"/>
                <a:cs typeface="Calibri" pitchFamily="34" charset="0"/>
              </a:rPr>
              <a:t>Сайт должен быть современным</a:t>
            </a:r>
          </a:p>
        </p:txBody>
      </p:sp>
      <p:pic>
        <p:nvPicPr>
          <p:cNvPr id="23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63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3181839_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r="431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-11875" y="5181600"/>
            <a:ext cx="9182748" cy="1676400"/>
          </a:xfrm>
          <a:prstGeom prst="roundRect">
            <a:avLst>
              <a:gd name="adj" fmla="val 0"/>
            </a:avLst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28600" y="54483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3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Мобильность</a:t>
            </a:r>
          </a:p>
          <a:p>
            <a:pPr algn="l"/>
            <a:r>
              <a:rPr lang="ru-RU" sz="3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Технология </a:t>
            </a:r>
            <a:r>
              <a:rPr lang="en-US" sz="3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BitrixMobile</a:t>
            </a:r>
            <a:endParaRPr lang="ru-RU" sz="3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59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ownloads\95608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6" y="11875"/>
            <a:ext cx="4555587" cy="68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Box 10"/>
          <p:cNvSpPr txBox="1">
            <a:spLocks noChangeArrowheads="1"/>
          </p:cNvSpPr>
          <p:nvPr/>
        </p:nvSpPr>
        <p:spPr bwMode="auto">
          <a:xfrm>
            <a:off x="394246" y="1700808"/>
            <a:ext cx="58339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0" dirty="0">
                <a:latin typeface="+mn-lt"/>
              </a:rPr>
              <a:t/>
            </a:r>
            <a:br>
              <a:rPr lang="ru-RU" sz="4000" b="0" dirty="0">
                <a:latin typeface="+mn-lt"/>
              </a:rPr>
            </a:br>
            <a:r>
              <a:rPr lang="ru-RU" sz="4400" b="0" dirty="0">
                <a:latin typeface="+mn-lt"/>
              </a:rPr>
              <a:t>Спасибо за внимание!</a:t>
            </a:r>
            <a:r>
              <a:rPr lang="en-US" sz="4400" b="0" dirty="0">
                <a:latin typeface="+mn-lt"/>
              </a:rPr>
              <a:t>  </a:t>
            </a:r>
            <a:endParaRPr lang="ru-RU" sz="4400" b="0" dirty="0" smtClean="0">
              <a:latin typeface="+mn-lt"/>
            </a:endParaRPr>
          </a:p>
          <a:p>
            <a:pPr eaLnBrk="1" hangingPunct="1"/>
            <a:r>
              <a:rPr lang="ru-RU" sz="4400" b="0" dirty="0" smtClean="0">
                <a:latin typeface="+mn-lt"/>
              </a:rPr>
              <a:t>Вопросы</a:t>
            </a:r>
            <a:r>
              <a:rPr lang="ru-RU" sz="4400" b="0" dirty="0">
                <a:latin typeface="+mn-lt"/>
              </a:rPr>
              <a:t>?</a:t>
            </a:r>
            <a:endParaRPr lang="en-US" sz="4400" b="0" dirty="0">
              <a:latin typeface="+mn-lt"/>
            </a:endParaRPr>
          </a:p>
        </p:txBody>
      </p:sp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5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41" y="5557777"/>
            <a:ext cx="5326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 помните,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Выживание – дело добровольное! </a:t>
            </a:r>
            <a:r>
              <a:rPr lang="en-US" sz="2000" dirty="0" smtClean="0">
                <a:sym typeface="Wingdings" pitchFamily="2" charset="2"/>
              </a:rPr>
              <a:t>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059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Сайт – это часть бизнеса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727127" y="1383501"/>
            <a:ext cx="8280400" cy="1727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Пользователю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видно, что происходит внутри сайта, который он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посещает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27584" y="3657600"/>
            <a:ext cx="8316913" cy="1503363"/>
          </a:xfrm>
        </p:spPr>
        <p:txBody>
          <a:bodyPr/>
          <a:lstStyle/>
          <a:p>
            <a:pPr algn="l"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 веб-разработчикам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их заказчикам известно, что большинство современных веб-сайтов строятся на основе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систем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управления контентом (CMS).</a:t>
            </a:r>
          </a:p>
        </p:txBody>
      </p:sp>
      <p:pic>
        <p:nvPicPr>
          <p:cNvPr id="12" name="Picture 2" descr="C:\Users\Аня\AppData\Local\Microsoft\Windows\Temporary Internet Files\Content.Outlook\36VJRQY6\arrow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4" y="1515845"/>
            <a:ext cx="314090" cy="3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2"/>
            <a:ext cx="9144000" cy="687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0" y="4648200"/>
            <a:ext cx="9144000" cy="2209800"/>
          </a:xfrm>
          <a:prstGeom prst="rect">
            <a:avLst/>
          </a:prstGeom>
          <a:solidFill>
            <a:srgbClr val="FFFFFF">
              <a:alpha val="8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9899" y="4953000"/>
            <a:ext cx="89441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0" dirty="0">
                <a:latin typeface="Calibri" pitchFamily="34" charset="0"/>
                <a:cs typeface="Calibri" pitchFamily="34" charset="0"/>
              </a:rPr>
              <a:t>Система управления 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сайтом, «движок</a:t>
            </a:r>
            <a:r>
              <a:rPr lang="ru-RU" sz="2400" b="0" dirty="0">
                <a:latin typeface="Calibri" pitchFamily="34" charset="0"/>
                <a:cs typeface="Calibri" pitchFamily="34" charset="0"/>
              </a:rPr>
              <a:t>», 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CMS </a:t>
            </a:r>
            <a:r>
              <a:rPr lang="ru-RU" sz="2400" b="0" dirty="0">
                <a:latin typeface="Calibri" pitchFamily="34" charset="0"/>
                <a:cs typeface="Calibri" pitchFamily="34" charset="0"/>
              </a:rPr>
              <a:t>(Content Management system, система управления контентом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) –  </a:t>
            </a:r>
          </a:p>
          <a:p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это система с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простым и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понятным интерфейсом для управления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 всеми элементами сайта. </a:t>
            </a:r>
            <a:endParaRPr lang="ru-RU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430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Причины популярности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CMS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31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752165" y="1412609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Быстрая и простая установка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Возможность создавать динамичные сайты без знания языков программирования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Множество различных модулей и шаблонов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Постоянная поддержка разработчиками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Система обновлений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" y="641267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Коммерческая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или бесплатная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CMS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32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1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я\Desktop\mashi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88" y="2145578"/>
            <a:ext cx="4179648" cy="24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я\Desktop\машин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9" y="1909984"/>
            <a:ext cx="3155701" cy="28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0807" y="5138410"/>
            <a:ext cx="6714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 smtClean="0">
                <a:latin typeface="Calibri" pitchFamily="34" charset="0"/>
                <a:cs typeface="Calibri" pitchFamily="34" charset="0"/>
              </a:rPr>
              <a:t>Об</a:t>
            </a:r>
            <a:r>
              <a:rPr lang="ru-RU" sz="2800" b="0" dirty="0">
                <a:latin typeface="Calibri" pitchFamily="34" charset="0"/>
                <a:cs typeface="Calibri" pitchFamily="34" charset="0"/>
              </a:rPr>
              <a:t>е</a:t>
            </a:r>
            <a:r>
              <a:rPr lang="ru-RU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0" dirty="0">
                <a:latin typeface="Calibri" pitchFamily="34" charset="0"/>
                <a:cs typeface="Calibri" pitchFamily="34" charset="0"/>
              </a:rPr>
              <a:t>в движении…Но какие перспективы?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5" y="0"/>
            <a:ext cx="4856163" cy="686117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2373" y="1016818"/>
            <a:ext cx="41036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 dirty="0">
                <a:latin typeface="Calibri" pitchFamily="34" charset="0"/>
                <a:cs typeface="Calibri" pitchFamily="34" charset="0"/>
              </a:rPr>
              <a:t>Несмотря на нулевую стоимость лицензий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бесплатных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, экономия «съедается» за счет более высокой стоимости внедрения и поддержки. </a:t>
            </a:r>
          </a:p>
          <a:p>
            <a:pPr>
              <a:defRPr/>
            </a:pPr>
            <a:endParaRPr lang="ru-RU" sz="2000" b="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000" b="0" dirty="0">
                <a:latin typeface="Calibri" pitchFamily="34" charset="0"/>
                <a:cs typeface="Calibri" pitchFamily="34" charset="0"/>
              </a:rPr>
              <a:t>С коммерческой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 заказчик получает тиражное решение, которое может обслуживать любая компания.</a:t>
            </a:r>
          </a:p>
          <a:p>
            <a:pPr>
              <a:defRPr/>
            </a:pPr>
            <a:endParaRPr lang="ru-RU" sz="2000" b="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000" b="0" dirty="0">
                <a:latin typeface="Calibri" pitchFamily="34" charset="0"/>
                <a:cs typeface="Calibri" pitchFamily="34" charset="0"/>
              </a:rPr>
              <a:t>Бесплатные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CMS 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требуют больших затрат на обслуживание, тренинг и потери из-за нестабильной работы системы и простоев в работе.</a:t>
            </a: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605712" y="56536"/>
            <a:ext cx="2926556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>
                <a:latin typeface="Calibri" pitchFamily="34" charset="0"/>
              </a:rPr>
              <a:t>Деньги</a:t>
            </a:r>
            <a:endParaRPr lang="en-US" sz="3200" dirty="0">
              <a:latin typeface="Verdana" pitchFamily="34" charset="0"/>
            </a:endParaRPr>
          </a:p>
        </p:txBody>
      </p:sp>
      <p:pic>
        <p:nvPicPr>
          <p:cNvPr id="3080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8" y="220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671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2517" y="1453614"/>
            <a:ext cx="68421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300" b="0" dirty="0">
                <a:latin typeface="Calibri" pitchFamily="34" charset="0"/>
                <a:cs typeface="Calibri" pitchFamily="34" charset="0"/>
              </a:rPr>
              <a:t>Разработчики коммерческих </a:t>
            </a:r>
            <a:r>
              <a:rPr lang="en-US" sz="2300" b="0" dirty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300" b="0" dirty="0">
                <a:latin typeface="Calibri" pitchFamily="34" charset="0"/>
                <a:cs typeface="Calibri" pitchFamily="34" charset="0"/>
              </a:rPr>
              <a:t> ориентируются на бизнес-задачи клиентов, учитывают рыночные тенденции и требования целевой аудитории.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3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300" b="0" dirty="0">
                <a:latin typeface="Calibri" pitchFamily="34" charset="0"/>
                <a:cs typeface="Calibri" pitchFamily="34" charset="0"/>
              </a:rPr>
              <a:t>Цель разработчиков бесплатных </a:t>
            </a:r>
            <a:r>
              <a:rPr lang="en-US" sz="2300" b="0" dirty="0">
                <a:latin typeface="Calibri" pitchFamily="34" charset="0"/>
                <a:cs typeface="Calibri" pitchFamily="34" charset="0"/>
              </a:rPr>
              <a:t>CMS </a:t>
            </a:r>
            <a:r>
              <a:rPr lang="ru-RU" sz="2300" b="0" dirty="0">
                <a:latin typeface="Calibri" pitchFamily="34" charset="0"/>
                <a:cs typeface="Calibri" pitchFamily="34" charset="0"/>
              </a:rPr>
              <a:t>редко привязана к потребностям клиентов.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3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300" b="0" dirty="0">
                <a:latin typeface="Calibri" pitchFamily="34" charset="0"/>
                <a:cs typeface="Calibri" pitchFamily="34" charset="0"/>
              </a:rPr>
              <a:t>Коммерческая </a:t>
            </a:r>
            <a:r>
              <a:rPr lang="en-US" sz="2300" b="0" dirty="0">
                <a:latin typeface="Calibri" pitchFamily="34" charset="0"/>
                <a:cs typeface="Calibri" pitchFamily="34" charset="0"/>
              </a:rPr>
              <a:t>CMS - </a:t>
            </a:r>
            <a:r>
              <a:rPr lang="ru-RU" sz="2300" b="0" dirty="0">
                <a:latin typeface="Calibri" pitchFamily="34" charset="0"/>
                <a:cs typeface="Calibri" pitchFamily="34" charset="0"/>
              </a:rPr>
              <a:t>это законченное, протестированное произведение, построенное по единой концепции и заточенное под конкретные нужды.</a:t>
            </a:r>
          </a:p>
        </p:txBody>
      </p:sp>
      <p:pic>
        <p:nvPicPr>
          <p:cNvPr id="409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Calibri" pitchFamily="34" charset="0"/>
              </a:rPr>
              <a:t>Ориентация на бизнес</a:t>
            </a:r>
            <a:endParaRPr lang="en-US" sz="3200" dirty="0">
              <a:latin typeface="Verdana" pitchFamily="34" charset="0"/>
            </a:endParaRPr>
          </a:p>
        </p:txBody>
      </p:sp>
      <p:pic>
        <p:nvPicPr>
          <p:cNvPr id="1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ня\AppData\Local\Microsoft\Windows\Temporary Internet Files\Content.Outlook\36VJRQY6\arrow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4" y="1515845"/>
            <a:ext cx="314090" cy="3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186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я\Desktop\Интернетмагазин\9530131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70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5591" y="1295400"/>
            <a:ext cx="41084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100" b="0" dirty="0">
                <a:latin typeface="Calibri" pitchFamily="34" charset="0"/>
                <a:cs typeface="Calibri" pitchFamily="34" charset="0"/>
              </a:rPr>
              <a:t>Коммерческие </a:t>
            </a:r>
            <a:r>
              <a:rPr lang="en-US" sz="2100" b="0" dirty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100" b="0" dirty="0">
                <a:latin typeface="Calibri" pitchFamily="34" charset="0"/>
                <a:cs typeface="Calibri" pitchFamily="34" charset="0"/>
              </a:rPr>
              <a:t> поставляются с законченной документацией, разработчик внимательно следит за ее обновлением и доставкой конечному пользователю. </a:t>
            </a:r>
          </a:p>
          <a:p>
            <a:pPr>
              <a:defRPr/>
            </a:pPr>
            <a:endParaRPr lang="ru-RU" sz="2100" b="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100" b="0" dirty="0">
                <a:latin typeface="Calibri" pitchFamily="34" charset="0"/>
                <a:cs typeface="Calibri" pitchFamily="34" charset="0"/>
              </a:rPr>
              <a:t>Разработчик коммерческой </a:t>
            </a:r>
            <a:r>
              <a:rPr lang="en-US" sz="2100" b="0" dirty="0">
                <a:latin typeface="Calibri" pitchFamily="34" charset="0"/>
                <a:cs typeface="Calibri" pitchFamily="34" charset="0"/>
              </a:rPr>
              <a:t>CMS </a:t>
            </a:r>
            <a:r>
              <a:rPr lang="ru-RU" sz="2100" b="0" dirty="0">
                <a:latin typeface="Calibri" pitchFamily="34" charset="0"/>
                <a:cs typeface="Calibri" pitchFamily="34" charset="0"/>
              </a:rPr>
              <a:t>предоставляет  гарантии качественной технической поддержки, регулярного обновления продукта и актуальной документации.</a:t>
            </a: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594391" y="-21304"/>
            <a:ext cx="4219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Calibri" pitchFamily="34" charset="0"/>
              </a:rPr>
              <a:t>Документация и техническая поддержка</a:t>
            </a:r>
            <a:endParaRPr lang="en-US" sz="2800" dirty="0">
              <a:latin typeface="Verdana" pitchFamily="34" charset="0"/>
            </a:endParaRPr>
          </a:p>
        </p:txBody>
      </p:sp>
      <p:pic>
        <p:nvPicPr>
          <p:cNvPr id="7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8" y="220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50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90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14336</TotalTime>
  <Words>887</Words>
  <Application>Microsoft Office PowerPoint</Application>
  <PresentationFormat>Экран (4:3)</PresentationFormat>
  <Paragraphs>137</Paragraphs>
  <Slides>27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Default Design</vt:lpstr>
      <vt:lpstr>Тема Office</vt:lpstr>
      <vt:lpstr>Современные технологии сайтостроения для решения бизнес-задач</vt:lpstr>
      <vt:lpstr>Сайт - это часть бизнеса</vt:lpstr>
      <vt:lpstr>Но веб-разработчикам и их заказчикам известно, что большинство современных веб-сайтов строятся на основе систем управления контентом (CMS).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требования предъявляет клиент к сайту?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Сайт должен выдерживать высокие нагрузки</vt:lpstr>
      <vt:lpstr>Презентация PowerPoint</vt:lpstr>
      <vt:lpstr>Сайт должен быть современным</vt:lpstr>
      <vt:lpstr>Интеграция с социальными сервисами</vt:lpstr>
      <vt:lpstr>Презентация PowerPoint</vt:lpstr>
      <vt:lpstr>Презентация PowerPoint</vt:lpstr>
    </vt:vector>
  </TitlesOfParts>
  <Company>Bitrix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Битрикс: Управление сайтом</dc:title>
  <dc:creator>Natalia Grikhina</dc:creator>
  <cp:lastModifiedBy>MTC</cp:lastModifiedBy>
  <cp:revision>1169</cp:revision>
  <dcterms:created xsi:type="dcterms:W3CDTF">2004-09-13T11:38:15Z</dcterms:created>
  <dcterms:modified xsi:type="dcterms:W3CDTF">2012-12-06T04:57:55Z</dcterms:modified>
</cp:coreProperties>
</file>